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6058875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6058875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50ed68713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0ed6871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60588750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60588750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55a4ffab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5a4ffab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555555"/>
                </a:solidFill>
                <a:highlight>
                  <a:srgbClr val="FFFFFF"/>
                </a:highlight>
              </a:rPr>
              <a:t>This local representation is constructed by comparing each pixel with its surrounding neighborhood of pixels.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555555"/>
                </a:solidFill>
                <a:highlight>
                  <a:srgbClr val="FFFFFF"/>
                </a:highlight>
              </a:rPr>
              <a:t>In the above figure we take the center pixel (highlighted in red) and threshold it against its neighborhood of 8 pixels. If the intensity of the center pixel is greater-than-or-equal to its neighbor, then we set the value to </a:t>
            </a:r>
            <a:r>
              <a:rPr i="1" lang="en" sz="1150">
                <a:solidFill>
                  <a:srgbClr val="555555"/>
                </a:solidFill>
                <a:highlight>
                  <a:srgbClr val="FFFFFF"/>
                </a:highlight>
              </a:rPr>
              <a:t>1</a:t>
            </a:r>
            <a:r>
              <a:rPr lang="en" sz="1150">
                <a:solidFill>
                  <a:srgbClr val="555555"/>
                </a:solidFill>
                <a:highlight>
                  <a:srgbClr val="FFFFFF"/>
                </a:highlight>
              </a:rPr>
              <a:t>; otherwise, we set it to </a:t>
            </a:r>
            <a:r>
              <a:rPr i="1" lang="en" sz="1150">
                <a:solidFill>
                  <a:srgbClr val="555555"/>
                </a:solidFill>
                <a:highlight>
                  <a:srgbClr val="FFFFFF"/>
                </a:highlight>
              </a:rPr>
              <a:t>0</a:t>
            </a:r>
            <a:r>
              <a:rPr lang="en" sz="1150">
                <a:solidFill>
                  <a:srgbClr val="555555"/>
                </a:solidFill>
                <a:highlight>
                  <a:srgbClr val="FFFFFF"/>
                </a:highlight>
              </a:rPr>
              <a:t>. With 8 surrounding pixels, we have a total of </a:t>
            </a:r>
            <a:r>
              <a:rPr i="1" lang="en" sz="1150">
                <a:solidFill>
                  <a:srgbClr val="555555"/>
                </a:solidFill>
                <a:highlight>
                  <a:srgbClr val="FFFFFF"/>
                </a:highlight>
              </a:rPr>
              <a:t>2 ^ 8 = 256</a:t>
            </a:r>
            <a:r>
              <a:rPr lang="en" sz="1150">
                <a:solidFill>
                  <a:srgbClr val="555555"/>
                </a:solidFill>
                <a:highlight>
                  <a:srgbClr val="FFFFFF"/>
                </a:highlight>
              </a:rPr>
              <a:t> possible combinations of LBP codes.</a:t>
            </a:r>
            <a:endParaRPr sz="1150">
              <a:solidFill>
                <a:srgbClr val="555555"/>
              </a:solidFill>
              <a:highlight>
                <a:srgbClr val="FFFFFF"/>
              </a:highlight>
            </a:endParaRPr>
          </a:p>
          <a:p>
            <a:pPr indent="0" lvl="0" marL="0" rtl="0" algn="l">
              <a:spcBef>
                <a:spcPts val="0"/>
              </a:spcBef>
              <a:spcAft>
                <a:spcPts val="0"/>
              </a:spcAft>
              <a:buNone/>
            </a:pPr>
            <a:r>
              <a:rPr lang="en" sz="1150">
                <a:solidFill>
                  <a:srgbClr val="555555"/>
                </a:solidFill>
                <a:highlight>
                  <a:srgbClr val="FFFFFF"/>
                </a:highlight>
              </a:rPr>
              <a:t>we need to calculate the LBP value for the center pixel. We can start from any neighboring pixel and work our way clockwise or counter-clockwise, but our ordering must be kept </a:t>
            </a:r>
            <a:r>
              <a:rPr i="1" lang="en" sz="1150">
                <a:solidFill>
                  <a:srgbClr val="555555"/>
                </a:solidFill>
                <a:highlight>
                  <a:srgbClr val="FFFFFF"/>
                </a:highlight>
              </a:rPr>
              <a:t>consistent</a:t>
            </a:r>
            <a:r>
              <a:rPr lang="en" sz="1150">
                <a:solidFill>
                  <a:srgbClr val="555555"/>
                </a:solidFill>
                <a:highlight>
                  <a:srgbClr val="FFFFFF"/>
                </a:highlight>
              </a:rPr>
              <a:t> for all pixels in our image and all images in our dataset. </a:t>
            </a:r>
            <a:endParaRPr sz="1150">
              <a:solidFill>
                <a:srgbClr val="555555"/>
              </a:solidFill>
              <a:highlight>
                <a:srgbClr val="FFFFFF"/>
              </a:highlight>
            </a:endParaRPr>
          </a:p>
          <a:p>
            <a:pPr indent="0" lvl="0" marL="0" rtl="0" algn="l">
              <a:lnSpc>
                <a:spcPct val="150000"/>
              </a:lnSpc>
              <a:spcBef>
                <a:spcPts val="0"/>
              </a:spcBef>
              <a:spcAft>
                <a:spcPts val="1300"/>
              </a:spcAft>
              <a:buNone/>
            </a:pPr>
            <a:r>
              <a:rPr lang="en" sz="1150">
                <a:solidFill>
                  <a:srgbClr val="555555"/>
                </a:solidFill>
                <a:highlight>
                  <a:srgbClr val="FFFFFF"/>
                </a:highlight>
              </a:rPr>
              <a:t>Given a </a:t>
            </a:r>
            <a:r>
              <a:rPr i="1" lang="en" sz="1150">
                <a:solidFill>
                  <a:srgbClr val="555555"/>
                </a:solidFill>
                <a:highlight>
                  <a:srgbClr val="FFFFFF"/>
                </a:highlight>
              </a:rPr>
              <a:t>3 x 3</a:t>
            </a:r>
            <a:r>
              <a:rPr lang="en" sz="1150">
                <a:solidFill>
                  <a:srgbClr val="555555"/>
                </a:solidFill>
                <a:highlight>
                  <a:srgbClr val="FFFFFF"/>
                </a:highlight>
              </a:rPr>
              <a:t>neighborhood, we thus have 8 neighbors that we must perform a binary test on. The results of this binary test are stored in an 8-bit array, which we then convert to decimal, like this:</a:t>
            </a:r>
            <a:endParaRPr sz="1150">
              <a:solidFill>
                <a:srgbClr val="555555"/>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www.youtube.com/results?search_query=local+binary+pattern+feature+extraction+for+texture+recognition" TargetMode="External"/><Relationship Id="rId4" Type="http://schemas.openxmlformats.org/officeDocument/2006/relationships/hyperlink" Target="https://www.hindawi.com/journals/isrn/2013/429347/" TargetMode="External"/><Relationship Id="rId5" Type="http://schemas.openxmlformats.org/officeDocument/2006/relationships/hyperlink" Target="https://www.researchgate.net/figure/Different-texture-primitives-detected-by-the-LBP_fig3_251202290" TargetMode="External"/><Relationship Id="rId6" Type="http://schemas.openxmlformats.org/officeDocument/2006/relationships/hyperlink" Target="https://www.ijert.org/research/survey-on-extraction-of-texture-based-features-using-local-binary-pattern-IJERTV4IS070328.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Texture Recognition</a:t>
            </a:r>
            <a:endParaRPr/>
          </a:p>
        </p:txBody>
      </p:sp>
      <p:sp>
        <p:nvSpPr>
          <p:cNvPr id="136" name="Google Shape;136;p17"/>
          <p:cNvSpPr txBox="1"/>
          <p:nvPr>
            <p:ph idx="1" type="subTitle"/>
          </p:nvPr>
        </p:nvSpPr>
        <p:spPr>
          <a:xfrm>
            <a:off x="236625" y="2906350"/>
            <a:ext cx="3787800" cy="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automatically classify and identify textures and patterns i</a:t>
            </a:r>
            <a:r>
              <a:rPr lang="en"/>
              <a:t>n images</a:t>
            </a:r>
            <a:endParaRPr/>
          </a:p>
        </p:txBody>
      </p:sp>
      <p:pic>
        <p:nvPicPr>
          <p:cNvPr id="137" name="Google Shape;137;p17"/>
          <p:cNvPicPr preferRelativeResize="0"/>
          <p:nvPr/>
        </p:nvPicPr>
        <p:blipFill>
          <a:blip r:embed="rId3">
            <a:alphaModFix/>
          </a:blip>
          <a:stretch>
            <a:fillRect/>
          </a:stretch>
        </p:blipFill>
        <p:spPr>
          <a:xfrm>
            <a:off x="4024425" y="816175"/>
            <a:ext cx="5119574" cy="3248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idx="1" type="body"/>
          </p:nvPr>
        </p:nvSpPr>
        <p:spPr>
          <a:xfrm>
            <a:off x="668375" y="671950"/>
            <a:ext cx="7688700" cy="413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Arial"/>
              <a:buAutoNum type="arabicParenR"/>
            </a:pPr>
            <a:r>
              <a:rPr lang="en" sz="1800">
                <a:solidFill>
                  <a:srgbClr val="000000"/>
                </a:solidFill>
                <a:highlight>
                  <a:srgbClr val="FFFFFF"/>
                </a:highlight>
                <a:latin typeface="Arial"/>
                <a:ea typeface="Arial"/>
                <a:cs typeface="Arial"/>
                <a:sym typeface="Arial"/>
              </a:rPr>
              <a:t>We now loop over our training images. For each of these images, we load them from disk, convert them to grayscale, and extract Local Binary Pattern features. The label (i.e., texture name) is then extracted from the image path and both our </a:t>
            </a:r>
            <a:r>
              <a:rPr lang="en" sz="1800">
                <a:solidFill>
                  <a:srgbClr val="000000"/>
                </a:solidFill>
                <a:highlight>
                  <a:srgbClr val="FAFAFA"/>
                </a:highlight>
                <a:latin typeface="Arial"/>
                <a:ea typeface="Arial"/>
                <a:cs typeface="Arial"/>
                <a:sym typeface="Arial"/>
              </a:rPr>
              <a:t>labels</a:t>
            </a:r>
            <a:r>
              <a:rPr lang="en" sz="1800">
                <a:solidFill>
                  <a:srgbClr val="000000"/>
                </a:solidFill>
                <a:highlight>
                  <a:srgbClr val="FFFFFF"/>
                </a:highlight>
                <a:latin typeface="Arial"/>
                <a:ea typeface="Arial"/>
                <a:cs typeface="Arial"/>
                <a:sym typeface="Arial"/>
              </a:rPr>
              <a:t> and </a:t>
            </a:r>
            <a:r>
              <a:rPr lang="en" sz="1800">
                <a:solidFill>
                  <a:srgbClr val="000000"/>
                </a:solidFill>
                <a:highlight>
                  <a:srgbClr val="FAFAFA"/>
                </a:highlight>
                <a:latin typeface="Arial"/>
                <a:ea typeface="Arial"/>
                <a:cs typeface="Arial"/>
                <a:sym typeface="Arial"/>
              </a:rPr>
              <a:t>data</a:t>
            </a:r>
            <a:r>
              <a:rPr lang="en" sz="1800">
                <a:solidFill>
                  <a:srgbClr val="000000"/>
                </a:solidFill>
                <a:highlight>
                  <a:srgbClr val="FFFFFF"/>
                </a:highlight>
                <a:latin typeface="Arial"/>
                <a:ea typeface="Arial"/>
                <a:cs typeface="Arial"/>
                <a:sym typeface="Arial"/>
              </a:rPr>
              <a:t>  lists are updated, respectively.</a:t>
            </a:r>
            <a:endParaRPr sz="1800">
              <a:solidFill>
                <a:srgbClr val="000000"/>
              </a:solidFill>
              <a:highlight>
                <a:srgbClr val="FFFFFF"/>
              </a:highlight>
              <a:latin typeface="Arial"/>
              <a:ea typeface="Arial"/>
              <a:cs typeface="Arial"/>
              <a:sym typeface="Arial"/>
            </a:endParaRPr>
          </a:p>
          <a:p>
            <a:pPr indent="-342900" lvl="0" marL="457200" rtl="0" algn="l">
              <a:lnSpc>
                <a:spcPct val="150000"/>
              </a:lnSpc>
              <a:spcBef>
                <a:spcPts val="0"/>
              </a:spcBef>
              <a:spcAft>
                <a:spcPts val="0"/>
              </a:spcAft>
              <a:buClr>
                <a:srgbClr val="000000"/>
              </a:buClr>
              <a:buSzPts val="1800"/>
              <a:buFont typeface="Arial"/>
              <a:buAutoNum type="arabicParenR"/>
            </a:pPr>
            <a:r>
              <a:rPr lang="en" sz="1800">
                <a:solidFill>
                  <a:srgbClr val="000000"/>
                </a:solidFill>
                <a:highlight>
                  <a:srgbClr val="FFFFFF"/>
                </a:highlight>
                <a:latin typeface="Arial"/>
                <a:ea typeface="Arial"/>
                <a:cs typeface="Arial"/>
                <a:sym typeface="Arial"/>
              </a:rPr>
              <a:t>Once we have our features and labels extracted, we can train our Linear Support Vector Machine to learn the difference between the various texture classes.</a:t>
            </a:r>
            <a:endParaRPr sz="1800">
              <a:solidFill>
                <a:srgbClr val="000000"/>
              </a:solidFill>
              <a:highlight>
                <a:srgbClr val="FFFFFF"/>
              </a:highlight>
              <a:latin typeface="Arial"/>
              <a:ea typeface="Arial"/>
              <a:cs typeface="Arial"/>
              <a:sym typeface="Arial"/>
            </a:endParaRPr>
          </a:p>
          <a:p>
            <a:pPr indent="-342900" lvl="0" marL="457200" rtl="0" algn="l">
              <a:lnSpc>
                <a:spcPct val="150000"/>
              </a:lnSpc>
              <a:spcBef>
                <a:spcPts val="0"/>
              </a:spcBef>
              <a:spcAft>
                <a:spcPts val="0"/>
              </a:spcAft>
              <a:buClr>
                <a:srgbClr val="000000"/>
              </a:buClr>
              <a:buSzPts val="1800"/>
              <a:buFont typeface="Arial"/>
              <a:buAutoNum type="arabicParenR"/>
            </a:pPr>
            <a:r>
              <a:rPr lang="en" sz="1800">
                <a:solidFill>
                  <a:srgbClr val="000000"/>
                </a:solidFill>
                <a:highlight>
                  <a:srgbClr val="FFFFFF"/>
                </a:highlight>
                <a:latin typeface="Arial"/>
                <a:ea typeface="Arial"/>
                <a:cs typeface="Arial"/>
                <a:sym typeface="Arial"/>
              </a:rPr>
              <a:t>Once our Linear SVM is trained, we can use it to classify subsequent texture images.</a:t>
            </a:r>
            <a:endParaRPr sz="1800">
              <a:solidFill>
                <a:srgbClr val="000000"/>
              </a:solidFill>
              <a:highlight>
                <a:srgbClr val="FFFFFF"/>
              </a:highlight>
              <a:latin typeface="Arial"/>
              <a:ea typeface="Arial"/>
              <a:cs typeface="Arial"/>
              <a:sym typeface="Arial"/>
            </a:endParaRPr>
          </a:p>
          <a:p>
            <a:pPr indent="0" lvl="0" marL="0" rtl="0" algn="l">
              <a:spcBef>
                <a:spcPts val="13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730000" y="1318650"/>
            <a:ext cx="3300900" cy="3578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We select a number of texture from a class called training data. </a:t>
            </a:r>
            <a:endParaRPr sz="1800"/>
          </a:p>
          <a:p>
            <a:pPr indent="-342900" lvl="0" marL="457200" rtl="0" algn="l">
              <a:spcBef>
                <a:spcPts val="1000"/>
              </a:spcBef>
              <a:spcAft>
                <a:spcPts val="0"/>
              </a:spcAft>
              <a:buSzPts val="1800"/>
              <a:buChar char="●"/>
            </a:pPr>
            <a:r>
              <a:rPr lang="en" sz="1800"/>
              <a:t>C</a:t>
            </a:r>
            <a:r>
              <a:rPr lang="en" sz="1800"/>
              <a:t>onverted to grayscale.</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Convert them to their model(LBPs) </a:t>
            </a:r>
            <a:endParaRPr sz="1800"/>
          </a:p>
        </p:txBody>
      </p:sp>
      <p:pic>
        <p:nvPicPr>
          <p:cNvPr id="205" name="Google Shape;205;p27"/>
          <p:cNvPicPr preferRelativeResize="0"/>
          <p:nvPr/>
        </p:nvPicPr>
        <p:blipFill>
          <a:blip r:embed="rId3">
            <a:alphaModFix/>
          </a:blip>
          <a:stretch>
            <a:fillRect/>
          </a:stretch>
        </p:blipFill>
        <p:spPr>
          <a:xfrm>
            <a:off x="4998725" y="1062075"/>
            <a:ext cx="4145276" cy="2449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Vector Machine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idx="1" type="body"/>
          </p:nvPr>
        </p:nvSpPr>
        <p:spPr>
          <a:xfrm>
            <a:off x="668375" y="671950"/>
            <a:ext cx="7688700" cy="413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A SVM model is a representation of the examples as points in space, mapped so that the examples of the separate categories are divided by a clear gap that is as wide as possible. </a:t>
            </a:r>
            <a:endParaRPr sz="1800">
              <a:solidFill>
                <a:srgbClr val="000000"/>
              </a:solidFill>
              <a:highlight>
                <a:srgbClr val="FFFFFF"/>
              </a:highlight>
              <a:latin typeface="Arial"/>
              <a:ea typeface="Arial"/>
              <a:cs typeface="Arial"/>
              <a:sym typeface="Arial"/>
            </a:endParaRPr>
          </a:p>
          <a:p>
            <a:pPr indent="-342900" lvl="0" marL="457200" rtl="0" algn="l">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Given a set of training examples, each marked as belonging to one or the other of two categories, an SVM training algorithm builds a model that assigns new examples to one category or the other.</a:t>
            </a:r>
            <a:endParaRPr sz="1800">
              <a:solidFill>
                <a:srgbClr val="000000"/>
              </a:solidFill>
              <a:highlight>
                <a:srgbClr val="FFFFFF"/>
              </a:highlight>
              <a:latin typeface="Arial"/>
              <a:ea typeface="Arial"/>
              <a:cs typeface="Arial"/>
              <a:sym typeface="Arial"/>
            </a:endParaRPr>
          </a:p>
          <a:p>
            <a:pPr indent="-342900" lvl="0" marL="457200" rtl="0" algn="l">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New examples are then mapped into that same space and predicted to belong to a category based on which side of the gap they fall.</a:t>
            </a:r>
            <a:endParaRPr sz="1800">
              <a:solidFill>
                <a:srgbClr val="000000"/>
              </a:solidFill>
              <a:highlight>
                <a:srgbClr val="FFFFFF"/>
              </a:highlight>
              <a:latin typeface="Arial"/>
              <a:ea typeface="Arial"/>
              <a:cs typeface="Arial"/>
              <a:sym typeface="Arial"/>
            </a:endParaRPr>
          </a:p>
          <a:p>
            <a:pPr indent="0" lvl="0" marL="0" rtl="0" algn="l">
              <a:lnSpc>
                <a:spcPct val="150000"/>
              </a:lnSpc>
              <a:spcBef>
                <a:spcPts val="1300"/>
              </a:spcBef>
              <a:spcAft>
                <a:spcPts val="1300"/>
              </a:spcAft>
              <a:buNone/>
            </a:pPr>
            <a:r>
              <a:t/>
            </a:r>
            <a:endParaRPr sz="1800">
              <a:solidFill>
                <a:srgbClr val="000000"/>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506775" y="1560250"/>
            <a:ext cx="2850300" cy="10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 sz="1800"/>
              <a:t>So we have a texture</a:t>
            </a:r>
            <a:endParaRPr sz="1800"/>
          </a:p>
          <a:p>
            <a:pPr indent="0" lvl="0" marL="0" rtl="0" algn="l">
              <a:spcBef>
                <a:spcPts val="0"/>
              </a:spcBef>
              <a:spcAft>
                <a:spcPts val="0"/>
              </a:spcAft>
              <a:buNone/>
            </a:pPr>
            <a:r>
              <a:rPr lang="en" sz="1800"/>
              <a:t>(a point)</a:t>
            </a:r>
            <a:endParaRPr sz="1800"/>
          </a:p>
        </p:txBody>
      </p:sp>
      <p:sp>
        <p:nvSpPr>
          <p:cNvPr id="221" name="Google Shape;221;p30"/>
          <p:cNvSpPr txBox="1"/>
          <p:nvPr>
            <p:ph idx="1" type="subTitle"/>
          </p:nvPr>
        </p:nvSpPr>
        <p:spPr>
          <a:xfrm>
            <a:off x="5360700" y="2612550"/>
            <a:ext cx="234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latin typeface="Raleway"/>
                <a:ea typeface="Raleway"/>
                <a:cs typeface="Raleway"/>
                <a:sym typeface="Raleway"/>
              </a:rPr>
              <a:t>And a texture class</a:t>
            </a:r>
            <a:endParaRPr b="1" sz="1800">
              <a:solidFill>
                <a:srgbClr val="000000"/>
              </a:solidFill>
              <a:latin typeface="Raleway"/>
              <a:ea typeface="Raleway"/>
              <a:cs typeface="Raleway"/>
              <a:sym typeface="Raleway"/>
            </a:endParaRPr>
          </a:p>
          <a:p>
            <a:pPr indent="0" lvl="0" marL="457200" rtl="0" algn="l">
              <a:spcBef>
                <a:spcPts val="0"/>
              </a:spcBef>
              <a:spcAft>
                <a:spcPts val="0"/>
              </a:spcAft>
              <a:buNone/>
            </a:pPr>
            <a:r>
              <a:rPr b="1" lang="en" sz="1800">
                <a:solidFill>
                  <a:srgbClr val="000000"/>
                </a:solidFill>
                <a:latin typeface="Raleway"/>
                <a:ea typeface="Raleway"/>
                <a:cs typeface="Raleway"/>
                <a:sym typeface="Raleway"/>
              </a:rPr>
              <a:t>(set of points)</a:t>
            </a:r>
            <a:endParaRPr b="1" sz="1800">
              <a:solidFill>
                <a:srgbClr val="000000"/>
              </a:solidFill>
              <a:latin typeface="Raleway"/>
              <a:ea typeface="Raleway"/>
              <a:cs typeface="Raleway"/>
              <a:sym typeface="Raleway"/>
            </a:endParaRPr>
          </a:p>
        </p:txBody>
      </p:sp>
      <p:pic>
        <p:nvPicPr>
          <p:cNvPr id="222" name="Google Shape;222;p30"/>
          <p:cNvPicPr preferRelativeResize="0"/>
          <p:nvPr/>
        </p:nvPicPr>
        <p:blipFill>
          <a:blip r:embed="rId3">
            <a:alphaModFix/>
          </a:blip>
          <a:stretch>
            <a:fillRect/>
          </a:stretch>
        </p:blipFill>
        <p:spPr>
          <a:xfrm>
            <a:off x="109868" y="303643"/>
            <a:ext cx="1644275" cy="1377625"/>
          </a:xfrm>
          <a:prstGeom prst="rect">
            <a:avLst/>
          </a:prstGeom>
          <a:noFill/>
          <a:ln>
            <a:noFill/>
          </a:ln>
        </p:spPr>
      </p:pic>
      <p:pic>
        <p:nvPicPr>
          <p:cNvPr id="223" name="Google Shape;223;p30"/>
          <p:cNvPicPr preferRelativeResize="0"/>
          <p:nvPr/>
        </p:nvPicPr>
        <p:blipFill rotWithShape="1">
          <a:blip r:embed="rId4">
            <a:alphaModFix/>
          </a:blip>
          <a:srcRect b="3530" l="0" r="0" t="-3530"/>
          <a:stretch/>
        </p:blipFill>
        <p:spPr>
          <a:xfrm>
            <a:off x="5360699" y="28049"/>
            <a:ext cx="886700" cy="2543701"/>
          </a:xfrm>
          <a:prstGeom prst="rect">
            <a:avLst/>
          </a:prstGeom>
          <a:noFill/>
          <a:ln>
            <a:noFill/>
          </a:ln>
        </p:spPr>
      </p:pic>
      <p:pic>
        <p:nvPicPr>
          <p:cNvPr id="224" name="Google Shape;224;p30"/>
          <p:cNvPicPr preferRelativeResize="0"/>
          <p:nvPr/>
        </p:nvPicPr>
        <p:blipFill>
          <a:blip r:embed="rId5">
            <a:alphaModFix/>
          </a:blip>
          <a:stretch>
            <a:fillRect/>
          </a:stretch>
        </p:blipFill>
        <p:spPr>
          <a:xfrm>
            <a:off x="2635473" y="244325"/>
            <a:ext cx="1362322" cy="1377625"/>
          </a:xfrm>
          <a:prstGeom prst="rect">
            <a:avLst/>
          </a:prstGeom>
          <a:noFill/>
          <a:ln>
            <a:noFill/>
          </a:ln>
        </p:spPr>
      </p:pic>
      <p:pic>
        <p:nvPicPr>
          <p:cNvPr id="225" name="Google Shape;225;p30"/>
          <p:cNvPicPr preferRelativeResize="0"/>
          <p:nvPr/>
        </p:nvPicPr>
        <p:blipFill rotWithShape="1">
          <a:blip r:embed="rId6">
            <a:alphaModFix/>
          </a:blip>
          <a:srcRect b="5579" l="0" r="0" t="-5580"/>
          <a:stretch/>
        </p:blipFill>
        <p:spPr>
          <a:xfrm>
            <a:off x="6604750" y="-12"/>
            <a:ext cx="886700" cy="2629900"/>
          </a:xfrm>
          <a:prstGeom prst="rect">
            <a:avLst/>
          </a:prstGeom>
          <a:noFill/>
          <a:ln>
            <a:noFill/>
          </a:ln>
        </p:spPr>
      </p:pic>
      <p:pic>
        <p:nvPicPr>
          <p:cNvPr id="226" name="Google Shape;226;p30"/>
          <p:cNvPicPr preferRelativeResize="0"/>
          <p:nvPr/>
        </p:nvPicPr>
        <p:blipFill>
          <a:blip r:embed="rId7">
            <a:alphaModFix/>
          </a:blip>
          <a:stretch>
            <a:fillRect/>
          </a:stretch>
        </p:blipFill>
        <p:spPr>
          <a:xfrm>
            <a:off x="53425" y="3458500"/>
            <a:ext cx="1757175" cy="1754099"/>
          </a:xfrm>
          <a:prstGeom prst="rect">
            <a:avLst/>
          </a:prstGeom>
          <a:noFill/>
          <a:ln>
            <a:noFill/>
          </a:ln>
        </p:spPr>
      </p:pic>
      <p:sp>
        <p:nvSpPr>
          <p:cNvPr id="227" name="Google Shape;227;p30"/>
          <p:cNvSpPr txBox="1"/>
          <p:nvPr/>
        </p:nvSpPr>
        <p:spPr>
          <a:xfrm>
            <a:off x="2433150" y="3550825"/>
            <a:ext cx="6036600" cy="1305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We will find the k nearest neighbour to point red</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The nearest points are from blue class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So, we assign that respective class to the query texture</a:t>
            </a:r>
            <a:endParaRPr sz="1800">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cxnSp>
        <p:nvCxnSpPr>
          <p:cNvPr id="228" name="Google Shape;228;p30"/>
          <p:cNvCxnSpPr/>
          <p:nvPr/>
        </p:nvCxnSpPr>
        <p:spPr>
          <a:xfrm>
            <a:off x="4265725" y="193700"/>
            <a:ext cx="92400" cy="318780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30"/>
          <p:cNvCxnSpPr/>
          <p:nvPr/>
        </p:nvCxnSpPr>
        <p:spPr>
          <a:xfrm flipH="1" rot="10800000">
            <a:off x="129150" y="3412350"/>
            <a:ext cx="8885700" cy="15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LBP?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idx="1" type="body"/>
          </p:nvPr>
        </p:nvSpPr>
        <p:spPr>
          <a:xfrm>
            <a:off x="729450" y="696400"/>
            <a:ext cx="7688700" cy="364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Robustness to monotonic gray-scale changes caused, for example, by illumination variations.</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Computational simplicity, which makes it possible to analyze images in challenging real-time settings.</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Different texture primitives can be easily detected by its simple algorithm.</a:t>
            </a:r>
            <a:endParaRPr sz="1800">
              <a:solidFill>
                <a:srgbClr val="000000"/>
              </a:solidFill>
              <a:highlight>
                <a:srgbClr val="FFFFFF"/>
              </a:highlight>
              <a:latin typeface="Arial"/>
              <a:ea typeface="Arial"/>
              <a:cs typeface="Arial"/>
              <a:sym typeface="Arial"/>
            </a:endParaRPr>
          </a:p>
        </p:txBody>
      </p:sp>
      <p:pic>
        <p:nvPicPr>
          <p:cNvPr id="240" name="Google Shape;240;p32"/>
          <p:cNvPicPr preferRelativeResize="0"/>
          <p:nvPr/>
        </p:nvPicPr>
        <p:blipFill>
          <a:blip r:embed="rId3">
            <a:alphaModFix/>
          </a:blip>
          <a:stretch>
            <a:fillRect/>
          </a:stretch>
        </p:blipFill>
        <p:spPr>
          <a:xfrm>
            <a:off x="349550" y="2773299"/>
            <a:ext cx="8444900" cy="173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46" name="Google Shape;246;p33"/>
          <p:cNvSpPr txBox="1"/>
          <p:nvPr>
            <p:ph idx="1" type="body"/>
          </p:nvPr>
        </p:nvSpPr>
        <p:spPr>
          <a:xfrm>
            <a:off x="729450" y="2078875"/>
            <a:ext cx="7688700" cy="26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latin typeface="Arial"/>
                <a:ea typeface="Arial"/>
                <a:cs typeface="Arial"/>
                <a:sym typeface="Arial"/>
                <a:hlinkClick r:id="rId3"/>
              </a:rPr>
              <a:t>https://www.youtube.com/results?search_query=local+binary+pattern+feature+extraction+for+texture+recognition</a:t>
            </a:r>
            <a:endParaRPr sz="1400"/>
          </a:p>
          <a:p>
            <a:pPr indent="0" lvl="0" marL="0" rtl="0" algn="l">
              <a:spcBef>
                <a:spcPts val="1600"/>
              </a:spcBef>
              <a:spcAft>
                <a:spcPts val="0"/>
              </a:spcAft>
              <a:buNone/>
            </a:pPr>
            <a:r>
              <a:rPr lang="en" sz="1400" u="sng">
                <a:solidFill>
                  <a:schemeClr val="hlink"/>
                </a:solidFill>
                <a:latin typeface="Arial"/>
                <a:ea typeface="Arial"/>
                <a:cs typeface="Arial"/>
                <a:sym typeface="Arial"/>
                <a:hlinkClick r:id="rId4"/>
              </a:rPr>
              <a:t>https://www.hindawi.com/journals/isrn/2013/429347/</a:t>
            </a:r>
            <a:endParaRPr sz="1400"/>
          </a:p>
          <a:p>
            <a:pPr indent="0" lvl="0" marL="0" rtl="0" algn="l">
              <a:spcBef>
                <a:spcPts val="1600"/>
              </a:spcBef>
              <a:spcAft>
                <a:spcPts val="0"/>
              </a:spcAft>
              <a:buNone/>
            </a:pPr>
            <a:r>
              <a:rPr lang="en" sz="1400" u="sng">
                <a:solidFill>
                  <a:schemeClr val="hlink"/>
                </a:solidFill>
                <a:latin typeface="Arial"/>
                <a:ea typeface="Arial"/>
                <a:cs typeface="Arial"/>
                <a:sym typeface="Arial"/>
                <a:hlinkClick r:id="rId5"/>
              </a:rPr>
              <a:t>https://www.researchgate.net/figure/Different-texture-primitives-detected-by-the-LBP_fig3_251202290</a:t>
            </a:r>
            <a:endParaRPr sz="1400"/>
          </a:p>
          <a:p>
            <a:pPr indent="0" lvl="0" marL="0" rtl="0" algn="l">
              <a:spcBef>
                <a:spcPts val="1600"/>
              </a:spcBef>
              <a:spcAft>
                <a:spcPts val="1600"/>
              </a:spcAft>
              <a:buNone/>
            </a:pPr>
            <a:r>
              <a:rPr lang="en" sz="1400" u="sng">
                <a:solidFill>
                  <a:schemeClr val="hlink"/>
                </a:solidFill>
                <a:latin typeface="Arial"/>
                <a:ea typeface="Arial"/>
                <a:cs typeface="Arial"/>
                <a:sym typeface="Arial"/>
                <a:hlinkClick r:id="rId6"/>
              </a:rPr>
              <a:t>https://www.ijert.org/research/survey-on-extraction-of-texture-based-features-using-local-binary-pattern-IJERTV4IS070328.pdf</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4"/>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790550" y="2467075"/>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1" name="Shape 141"/>
        <p:cNvGrpSpPr/>
        <p:nvPr/>
      </p:nvGrpSpPr>
      <p:grpSpPr>
        <a:xfrm>
          <a:off x="0" y="0"/>
          <a:ext cx="0" cy="0"/>
          <a:chOff x="0" y="0"/>
          <a:chExt cx="0" cy="0"/>
        </a:xfrm>
      </p:grpSpPr>
      <p:sp>
        <p:nvSpPr>
          <p:cNvPr id="142" name="Google Shape;142;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3" name="Google Shape;143;p18"/>
          <p:cNvSpPr txBox="1"/>
          <p:nvPr>
            <p:ph idx="4294967295" type="subTitle"/>
          </p:nvPr>
        </p:nvSpPr>
        <p:spPr>
          <a:xfrm>
            <a:off x="4572000" y="431200"/>
            <a:ext cx="4080000" cy="45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Problem</a:t>
            </a:r>
            <a:endParaRPr sz="1600">
              <a:solidFill>
                <a:srgbClr val="FFFFFF"/>
              </a:solidFill>
            </a:endParaRPr>
          </a:p>
          <a:p>
            <a:pPr indent="0" lvl="0" marL="0" rtl="0" algn="l">
              <a:spcBef>
                <a:spcPts val="1600"/>
              </a:spcBef>
              <a:spcAft>
                <a:spcPts val="0"/>
              </a:spcAft>
              <a:buNone/>
            </a:pPr>
            <a:r>
              <a:rPr lang="en" sz="1600">
                <a:solidFill>
                  <a:srgbClr val="FFFFFF"/>
                </a:solidFill>
              </a:rPr>
              <a:t>What is LBP?</a:t>
            </a:r>
            <a:endParaRPr sz="1600">
              <a:solidFill>
                <a:srgbClr val="FFFFFF"/>
              </a:solidFill>
            </a:endParaRPr>
          </a:p>
          <a:p>
            <a:pPr indent="0" lvl="0" marL="0" rtl="0" algn="l">
              <a:spcBef>
                <a:spcPts val="1600"/>
              </a:spcBef>
              <a:spcAft>
                <a:spcPts val="0"/>
              </a:spcAft>
              <a:buNone/>
            </a:pPr>
            <a:r>
              <a:rPr lang="en" sz="1600">
                <a:solidFill>
                  <a:srgbClr val="FFFFFF"/>
                </a:solidFill>
              </a:rPr>
              <a:t>How LBP works?</a:t>
            </a:r>
            <a:endParaRPr sz="1600">
              <a:solidFill>
                <a:srgbClr val="FFFFFF"/>
              </a:solidFill>
            </a:endParaRPr>
          </a:p>
          <a:p>
            <a:pPr indent="0" lvl="0" marL="0" rtl="0" algn="l">
              <a:spcBef>
                <a:spcPts val="1600"/>
              </a:spcBef>
              <a:spcAft>
                <a:spcPts val="0"/>
              </a:spcAft>
              <a:buNone/>
            </a:pPr>
            <a:r>
              <a:rPr lang="en" sz="1600">
                <a:solidFill>
                  <a:srgbClr val="FFFFFF"/>
                </a:solidFill>
              </a:rPr>
              <a:t>Implementation</a:t>
            </a:r>
            <a:endParaRPr sz="1600">
              <a:solidFill>
                <a:srgbClr val="FFFFFF"/>
              </a:solidFill>
            </a:endParaRPr>
          </a:p>
          <a:p>
            <a:pPr indent="0" lvl="0" marL="0" rtl="0" algn="l">
              <a:spcBef>
                <a:spcPts val="1600"/>
              </a:spcBef>
              <a:spcAft>
                <a:spcPts val="0"/>
              </a:spcAft>
              <a:buNone/>
            </a:pPr>
            <a:r>
              <a:rPr lang="en" sz="1600">
                <a:solidFill>
                  <a:srgbClr val="FFFFFF"/>
                </a:solidFill>
              </a:rPr>
              <a:t>Training </a:t>
            </a:r>
            <a:endParaRPr sz="1600">
              <a:solidFill>
                <a:srgbClr val="FFFFFF"/>
              </a:solidFill>
            </a:endParaRPr>
          </a:p>
          <a:p>
            <a:pPr indent="0" lvl="0" marL="0" rtl="0" algn="l">
              <a:spcBef>
                <a:spcPts val="1600"/>
              </a:spcBef>
              <a:spcAft>
                <a:spcPts val="0"/>
              </a:spcAft>
              <a:buNone/>
            </a:pPr>
            <a:r>
              <a:rPr lang="en" sz="1600">
                <a:solidFill>
                  <a:srgbClr val="FFFFFF"/>
                </a:solidFill>
              </a:rPr>
              <a:t>SVM (Classification)</a:t>
            </a:r>
            <a:endParaRPr sz="1600">
              <a:solidFill>
                <a:srgbClr val="FFFFFF"/>
              </a:solidFill>
            </a:endParaRPr>
          </a:p>
          <a:p>
            <a:pPr indent="0" lvl="0" marL="0" rtl="0" algn="l">
              <a:spcBef>
                <a:spcPts val="1600"/>
              </a:spcBef>
              <a:spcAft>
                <a:spcPts val="0"/>
              </a:spcAft>
              <a:buNone/>
            </a:pPr>
            <a:r>
              <a:rPr lang="en" sz="1600">
                <a:solidFill>
                  <a:srgbClr val="FFFFFF"/>
                </a:solidFill>
              </a:rPr>
              <a:t>Why LBP?</a:t>
            </a:r>
            <a:endParaRPr sz="1600">
              <a:solidFill>
                <a:srgbClr val="FFFFFF"/>
              </a:solidFill>
            </a:endParaRPr>
          </a:p>
          <a:p>
            <a:pPr indent="0" lvl="0" marL="0" rtl="0" algn="l">
              <a:spcBef>
                <a:spcPts val="1600"/>
              </a:spcBef>
              <a:spcAft>
                <a:spcPts val="1600"/>
              </a:spcAft>
              <a:buNone/>
            </a:pPr>
            <a:r>
              <a:rPr lang="en" sz="1600">
                <a:solidFill>
                  <a:srgbClr val="FFFFFF"/>
                </a:solidFill>
              </a:rPr>
              <a:t>References</a:t>
            </a:r>
            <a:endParaRPr sz="1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nvSpPr>
        <p:spPr>
          <a:xfrm>
            <a:off x="246400" y="184800"/>
            <a:ext cx="35727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Open Sans"/>
                <a:ea typeface="Open Sans"/>
                <a:cs typeface="Open Sans"/>
                <a:sym typeface="Open Sans"/>
              </a:rPr>
              <a:t>Problem</a:t>
            </a:r>
            <a:endParaRPr sz="3000">
              <a:latin typeface="Open Sans"/>
              <a:ea typeface="Open Sans"/>
              <a:cs typeface="Open Sans"/>
              <a:sym typeface="Open Sans"/>
            </a:endParaRPr>
          </a:p>
        </p:txBody>
      </p:sp>
      <p:pic>
        <p:nvPicPr>
          <p:cNvPr id="149" name="Google Shape;149;p19"/>
          <p:cNvPicPr preferRelativeResize="0"/>
          <p:nvPr/>
        </p:nvPicPr>
        <p:blipFill>
          <a:blip r:embed="rId3">
            <a:alphaModFix/>
          </a:blip>
          <a:stretch>
            <a:fillRect/>
          </a:stretch>
        </p:blipFill>
        <p:spPr>
          <a:xfrm>
            <a:off x="2533925" y="88125"/>
            <a:ext cx="6610076" cy="49672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30000" y="1318650"/>
            <a:ext cx="3300900" cy="26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need a representation model for texture</a:t>
            </a:r>
            <a:endParaRPr/>
          </a:p>
        </p:txBody>
      </p:sp>
      <p:sp>
        <p:nvSpPr>
          <p:cNvPr id="155" name="Google Shape;155;p20"/>
          <p:cNvSpPr txBox="1"/>
          <p:nvPr>
            <p:ph idx="2" type="body"/>
          </p:nvPr>
        </p:nvSpPr>
        <p:spPr>
          <a:xfrm>
            <a:off x="4758500" y="723675"/>
            <a:ext cx="3774600" cy="431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Font typeface="Arial"/>
              <a:buChar char="●"/>
            </a:pPr>
            <a:r>
              <a:rPr lang="en" sz="1800">
                <a:solidFill>
                  <a:srgbClr val="222222"/>
                </a:solidFill>
                <a:highlight>
                  <a:srgbClr val="FFFFFF"/>
                </a:highlight>
                <a:latin typeface="Arial"/>
                <a:ea typeface="Arial"/>
                <a:cs typeface="Arial"/>
                <a:sym typeface="Arial"/>
              </a:rPr>
              <a:t>Local binary patterns (LBP) is a type of visual descriptor used for classification in computer vision.</a:t>
            </a:r>
            <a:endParaRPr sz="1800">
              <a:solidFill>
                <a:srgbClr val="222222"/>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LBPs compute a local representation of texture.</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It is an image operator which transforms an image into an array or image of integer labels describing small-scale appearance (textures) of the image.</a:t>
            </a:r>
            <a:endParaRPr sz="18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sz="1600">
              <a:solidFill>
                <a:schemeClr val="dk1"/>
              </a:solidFill>
              <a:latin typeface="Arial"/>
              <a:ea typeface="Arial"/>
              <a:cs typeface="Arial"/>
              <a:sym typeface="Arial"/>
            </a:endParaRPr>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sp>
        <p:nvSpPr>
          <p:cNvPr id="156" name="Google Shape;156;p20"/>
          <p:cNvSpPr txBox="1"/>
          <p:nvPr/>
        </p:nvSpPr>
        <p:spPr>
          <a:xfrm>
            <a:off x="4820100" y="101300"/>
            <a:ext cx="3973200" cy="5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Local Binary Pattern</a:t>
            </a:r>
            <a:endParaRPr sz="24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works?</a:t>
            </a:r>
            <a:endParaRPr/>
          </a:p>
          <a:p>
            <a:pPr indent="0" lvl="0" marL="0" rtl="0" algn="l">
              <a:spcBef>
                <a:spcPts val="0"/>
              </a:spcBef>
              <a:spcAft>
                <a:spcPts val="0"/>
              </a:spcAft>
              <a:buNone/>
            </a:pPr>
            <a:r>
              <a:t/>
            </a:r>
            <a:endParaRPr/>
          </a:p>
        </p:txBody>
      </p:sp>
      <p:sp>
        <p:nvSpPr>
          <p:cNvPr id="162" name="Google Shape;162;p21"/>
          <p:cNvSpPr txBox="1"/>
          <p:nvPr>
            <p:ph idx="2" type="body"/>
          </p:nvPr>
        </p:nvSpPr>
        <p:spPr>
          <a:xfrm>
            <a:off x="4572000" y="0"/>
            <a:ext cx="4482900" cy="5143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000000"/>
              </a:solidFill>
              <a:highlight>
                <a:srgbClr val="FFFFFF"/>
              </a:highlight>
              <a:latin typeface="Arial"/>
              <a:ea typeface="Arial"/>
              <a:cs typeface="Arial"/>
              <a:sym typeface="Arial"/>
            </a:endParaRPr>
          </a:p>
          <a:p>
            <a:pPr indent="-342900" lvl="0" marL="457200" rtl="0" algn="l">
              <a:spcBef>
                <a:spcPts val="100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The first step in constructing the LBP texture descriptor is to convert the image to grayscale. </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For each pixel in the grayscale image, we select a neighborhood of size </a:t>
            </a:r>
            <a:r>
              <a:rPr i="1" lang="en" sz="1800">
                <a:solidFill>
                  <a:srgbClr val="000000"/>
                </a:solidFill>
                <a:highlight>
                  <a:srgbClr val="FFFFFF"/>
                </a:highlight>
                <a:latin typeface="Arial"/>
                <a:ea typeface="Arial"/>
                <a:cs typeface="Arial"/>
                <a:sym typeface="Arial"/>
              </a:rPr>
              <a:t>r</a:t>
            </a:r>
            <a:r>
              <a:rPr lang="en" sz="1800">
                <a:solidFill>
                  <a:srgbClr val="000000"/>
                </a:solidFill>
                <a:highlight>
                  <a:srgbClr val="FFFFFF"/>
                </a:highlight>
                <a:latin typeface="Arial"/>
                <a:ea typeface="Arial"/>
                <a:cs typeface="Arial"/>
                <a:sym typeface="Arial"/>
              </a:rPr>
              <a:t> surrounding the center pixel.</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 A LBP value is then calculated for this center pixel and stored in the output 2D array with the same width and height as the input image.</a:t>
            </a:r>
            <a:endParaRPr sz="1800">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We then convert this binary string to decimal, yielding a corresponding value.</a:t>
            </a:r>
            <a:endParaRPr sz="1800">
              <a:solidFill>
                <a:srgbClr val="000000"/>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2"/>
          <p:cNvPicPr preferRelativeResize="0"/>
          <p:nvPr/>
        </p:nvPicPr>
        <p:blipFill>
          <a:blip r:embed="rId3">
            <a:alphaModFix/>
          </a:blip>
          <a:stretch>
            <a:fillRect/>
          </a:stretch>
        </p:blipFill>
        <p:spPr>
          <a:xfrm>
            <a:off x="152400" y="152400"/>
            <a:ext cx="2621275" cy="2480950"/>
          </a:xfrm>
          <a:prstGeom prst="rect">
            <a:avLst/>
          </a:prstGeom>
          <a:noFill/>
          <a:ln>
            <a:noFill/>
          </a:ln>
        </p:spPr>
      </p:pic>
      <p:pic>
        <p:nvPicPr>
          <p:cNvPr id="168" name="Google Shape;168;p22"/>
          <p:cNvPicPr preferRelativeResize="0"/>
          <p:nvPr/>
        </p:nvPicPr>
        <p:blipFill>
          <a:blip r:embed="rId4">
            <a:alphaModFix/>
          </a:blip>
          <a:stretch>
            <a:fillRect/>
          </a:stretch>
        </p:blipFill>
        <p:spPr>
          <a:xfrm>
            <a:off x="3480800" y="0"/>
            <a:ext cx="2621274" cy="2654596"/>
          </a:xfrm>
          <a:prstGeom prst="rect">
            <a:avLst/>
          </a:prstGeom>
          <a:noFill/>
          <a:ln>
            <a:noFill/>
          </a:ln>
        </p:spPr>
      </p:pic>
      <p:sp>
        <p:nvSpPr>
          <p:cNvPr id="169" name="Google Shape;169;p22"/>
          <p:cNvSpPr txBox="1"/>
          <p:nvPr/>
        </p:nvSpPr>
        <p:spPr>
          <a:xfrm>
            <a:off x="323400" y="3064550"/>
            <a:ext cx="23868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70" name="Google Shape;170;p22"/>
          <p:cNvSpPr txBox="1"/>
          <p:nvPr/>
        </p:nvSpPr>
        <p:spPr>
          <a:xfrm>
            <a:off x="246400" y="3033750"/>
            <a:ext cx="24639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71" name="Google Shape;171;p22"/>
          <p:cNvSpPr txBox="1"/>
          <p:nvPr/>
        </p:nvSpPr>
        <p:spPr>
          <a:xfrm>
            <a:off x="3372888" y="2802775"/>
            <a:ext cx="2837100" cy="539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400">
                <a:latin typeface="Lato"/>
                <a:ea typeface="Lato"/>
                <a:cs typeface="Lato"/>
                <a:sym typeface="Lato"/>
              </a:rPr>
              <a:t>Pixel Values</a:t>
            </a:r>
            <a:endParaRPr sz="2400">
              <a:latin typeface="Lato"/>
              <a:ea typeface="Lato"/>
              <a:cs typeface="Lato"/>
              <a:sym typeface="Lato"/>
            </a:endParaRPr>
          </a:p>
        </p:txBody>
      </p:sp>
      <p:cxnSp>
        <p:nvCxnSpPr>
          <p:cNvPr id="172" name="Google Shape;172;p22"/>
          <p:cNvCxnSpPr>
            <a:stCxn id="167" idx="3"/>
          </p:cNvCxnSpPr>
          <p:nvPr/>
        </p:nvCxnSpPr>
        <p:spPr>
          <a:xfrm>
            <a:off x="2773675" y="1392875"/>
            <a:ext cx="491100" cy="8400"/>
          </a:xfrm>
          <a:prstGeom prst="straightConnector1">
            <a:avLst/>
          </a:prstGeom>
          <a:noFill/>
          <a:ln cap="flat" cmpd="sng" w="9525">
            <a:solidFill>
              <a:schemeClr val="dk2"/>
            </a:solidFill>
            <a:prstDash val="solid"/>
            <a:round/>
            <a:headEnd len="med" w="med" type="none"/>
            <a:tailEnd len="med" w="med" type="triangle"/>
          </a:ln>
        </p:spPr>
      </p:cxnSp>
      <p:sp>
        <p:nvSpPr>
          <p:cNvPr id="173" name="Google Shape;173;p22"/>
          <p:cNvSpPr/>
          <p:nvPr/>
        </p:nvSpPr>
        <p:spPr>
          <a:xfrm>
            <a:off x="4452294" y="1087195"/>
            <a:ext cx="675800" cy="652550"/>
          </a:xfrm>
          <a:custGeom>
            <a:rect b="b" l="l" r="r" t="t"/>
            <a:pathLst>
              <a:path extrusionOk="0" h="26102" w="27032">
                <a:moveTo>
                  <a:pt x="25800" y="8871"/>
                </a:moveTo>
                <a:cubicBezTo>
                  <a:pt x="23376" y="1598"/>
                  <a:pt x="11513" y="-1561"/>
                  <a:pt x="4240" y="863"/>
                </a:cubicBezTo>
                <a:cubicBezTo>
                  <a:pt x="-1656" y="2828"/>
                  <a:pt x="-185" y="13446"/>
                  <a:pt x="1777" y="19343"/>
                </a:cubicBezTo>
                <a:cubicBezTo>
                  <a:pt x="3523" y="24589"/>
                  <a:pt x="11931" y="27251"/>
                  <a:pt x="17176" y="25503"/>
                </a:cubicBezTo>
                <a:cubicBezTo>
                  <a:pt x="22795" y="23630"/>
                  <a:pt x="27032" y="16642"/>
                  <a:pt x="27032" y="10719"/>
                </a:cubicBezTo>
              </a:path>
            </a:pathLst>
          </a:custGeom>
          <a:noFill/>
          <a:ln cap="flat" cmpd="sng" w="76200">
            <a:solidFill>
              <a:srgbClr val="1155CC"/>
            </a:solidFill>
            <a:prstDash val="solid"/>
            <a:round/>
            <a:headEnd len="med" w="med" type="none"/>
            <a:tailEnd len="med" w="med" type="none"/>
          </a:ln>
        </p:spPr>
      </p:sp>
      <p:cxnSp>
        <p:nvCxnSpPr>
          <p:cNvPr id="174" name="Google Shape;174;p22"/>
          <p:cNvCxnSpPr/>
          <p:nvPr/>
        </p:nvCxnSpPr>
        <p:spPr>
          <a:xfrm>
            <a:off x="6102074" y="1327298"/>
            <a:ext cx="581400" cy="126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2"/>
          <p:cNvSpPr txBox="1"/>
          <p:nvPr/>
        </p:nvSpPr>
        <p:spPr>
          <a:xfrm>
            <a:off x="7022275" y="1093375"/>
            <a:ext cx="2001900" cy="13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00111101</a:t>
            </a:r>
            <a:endParaRPr sz="2400">
              <a:latin typeface="Lato"/>
              <a:ea typeface="Lato"/>
              <a:cs typeface="Lato"/>
              <a:sym typeface="Lato"/>
            </a:endParaRPr>
          </a:p>
          <a:p>
            <a:pPr indent="0" lvl="0" marL="0" rtl="0" algn="l">
              <a:spcBef>
                <a:spcPts val="0"/>
              </a:spcBef>
              <a:spcAft>
                <a:spcPts val="0"/>
              </a:spcAft>
              <a:buNone/>
            </a:pPr>
            <a:r>
              <a:rPr lang="en" sz="2400">
                <a:latin typeface="Lato"/>
                <a:ea typeface="Lato"/>
                <a:cs typeface="Lato"/>
                <a:sym typeface="Lato"/>
              </a:rPr>
              <a:t>             = 61</a:t>
            </a:r>
            <a:endParaRPr sz="2400">
              <a:latin typeface="Lato"/>
              <a:ea typeface="Lato"/>
              <a:cs typeface="Lato"/>
              <a:sym typeface="Lato"/>
            </a:endParaRPr>
          </a:p>
        </p:txBody>
      </p:sp>
      <p:sp>
        <p:nvSpPr>
          <p:cNvPr id="176" name="Google Shape;176;p22"/>
          <p:cNvSpPr txBox="1"/>
          <p:nvPr/>
        </p:nvSpPr>
        <p:spPr>
          <a:xfrm>
            <a:off x="6809200" y="2214450"/>
            <a:ext cx="2202000" cy="12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Local binary pattern for pixel (1,1)</a:t>
            </a:r>
            <a:endParaRPr sz="2400">
              <a:latin typeface="Lato"/>
              <a:ea typeface="Lato"/>
              <a:cs typeface="Lato"/>
              <a:sym typeface="Lato"/>
            </a:endParaRPr>
          </a:p>
        </p:txBody>
      </p:sp>
      <p:sp>
        <p:nvSpPr>
          <p:cNvPr id="177" name="Google Shape;177;p22"/>
          <p:cNvSpPr txBox="1"/>
          <p:nvPr/>
        </p:nvSpPr>
        <p:spPr>
          <a:xfrm>
            <a:off x="261800" y="3495750"/>
            <a:ext cx="8546700" cy="17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This process of thresholding, accumulating binary strings, and storing the output decimal value in the LBP array is then repeated for each pixel in the input image. So, we store count of each LBP for this texture.</a:t>
            </a:r>
            <a:endParaRPr sz="1800"/>
          </a:p>
        </p:txBody>
      </p:sp>
      <p:sp>
        <p:nvSpPr>
          <p:cNvPr id="178" name="Google Shape;178;p22"/>
          <p:cNvSpPr txBox="1"/>
          <p:nvPr/>
        </p:nvSpPr>
        <p:spPr>
          <a:xfrm>
            <a:off x="0" y="2873250"/>
            <a:ext cx="78045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3 X 3 neighbourhood</a:t>
            </a:r>
            <a:endParaRPr sz="24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184" name="Google Shape;184;p23"/>
          <p:cNvSpPr txBox="1"/>
          <p:nvPr/>
        </p:nvSpPr>
        <p:spPr>
          <a:xfrm>
            <a:off x="4899150" y="275850"/>
            <a:ext cx="3873000" cy="4464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arenR"/>
            </a:pPr>
            <a:r>
              <a:rPr lang="en" sz="1800">
                <a:highlight>
                  <a:srgbClr val="FFFFFF"/>
                </a:highlight>
              </a:rPr>
              <a:t>We first need to create a dataset of textures.</a:t>
            </a:r>
            <a:endParaRPr sz="1800">
              <a:highlight>
                <a:srgbClr val="FFFFFF"/>
              </a:highlight>
            </a:endParaRPr>
          </a:p>
          <a:p>
            <a:pPr indent="-342900" lvl="0" marL="457200" rtl="0" algn="l">
              <a:lnSpc>
                <a:spcPct val="115000"/>
              </a:lnSpc>
              <a:spcBef>
                <a:spcPts val="0"/>
              </a:spcBef>
              <a:spcAft>
                <a:spcPts val="0"/>
              </a:spcAft>
              <a:buSzPts val="1800"/>
              <a:buAutoNum type="arabicParenR"/>
            </a:pPr>
            <a:r>
              <a:rPr lang="en" sz="1800">
                <a:highlight>
                  <a:srgbClr val="FFFFFF"/>
                </a:highlight>
              </a:rPr>
              <a:t>Given a dataset, our goal is to extract Local Binary Patterns from these images and apply machine learning to automatically recognize and categorize these texture images.</a:t>
            </a:r>
            <a:endParaRPr sz="1800">
              <a:highlight>
                <a:srgbClr val="FFFFFF"/>
              </a:highlight>
            </a:endParaRPr>
          </a:p>
          <a:p>
            <a:pPr indent="-342900" lvl="0" marL="457200" rtl="0" algn="l">
              <a:lnSpc>
                <a:spcPct val="115000"/>
              </a:lnSpc>
              <a:spcBef>
                <a:spcPts val="0"/>
              </a:spcBef>
              <a:spcAft>
                <a:spcPts val="0"/>
              </a:spcAft>
              <a:buSzPts val="1800"/>
              <a:buAutoNum type="arabicParenR"/>
            </a:pPr>
            <a:r>
              <a:rPr lang="en" sz="1800">
                <a:highlight>
                  <a:srgbClr val="FFFFFF"/>
                </a:highlight>
              </a:rPr>
              <a:t>LBPs require two parameters: the radius of the pattern surrounding the central pixel, along with the number of points along the outer radius, so we initialize these values.</a:t>
            </a:r>
            <a:endParaRPr sz="1800">
              <a:highlight>
                <a:srgbClr val="FFFFFF"/>
              </a:highlight>
            </a:endParaRPr>
          </a:p>
          <a:p>
            <a:pPr indent="0" lvl="0" marL="0" rtl="0" algn="ctr">
              <a:lnSpc>
                <a:spcPct val="115000"/>
              </a:lnSpc>
              <a:spcBef>
                <a:spcPts val="0"/>
              </a:spcBef>
              <a:spcAft>
                <a:spcPts val="0"/>
              </a:spcAft>
              <a:buNone/>
            </a:pPr>
            <a:r>
              <a:t/>
            </a:r>
            <a:endParaRPr sz="180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idx="1" type="body"/>
          </p:nvPr>
        </p:nvSpPr>
        <p:spPr>
          <a:xfrm>
            <a:off x="729450" y="940725"/>
            <a:ext cx="7688700" cy="3726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000000"/>
                </a:solidFill>
                <a:highlight>
                  <a:srgbClr val="FFFFFF"/>
                </a:highlight>
                <a:latin typeface="Arial"/>
                <a:ea typeface="Arial"/>
                <a:cs typeface="Arial"/>
                <a:sym typeface="Arial"/>
              </a:rPr>
              <a:t>4) The </a:t>
            </a:r>
            <a:r>
              <a:rPr lang="en" sz="1800">
                <a:solidFill>
                  <a:srgbClr val="000000"/>
                </a:solidFill>
                <a:highlight>
                  <a:srgbClr val="FAFAFA"/>
                </a:highlight>
                <a:latin typeface="Arial"/>
                <a:ea typeface="Arial"/>
                <a:cs typeface="Arial"/>
                <a:sym typeface="Arial"/>
              </a:rPr>
              <a:t>lbp</a:t>
            </a:r>
            <a:r>
              <a:rPr lang="en" sz="1800">
                <a:solidFill>
                  <a:srgbClr val="000000"/>
                </a:solidFill>
                <a:highlight>
                  <a:srgbClr val="FFFFFF"/>
                </a:highlight>
                <a:latin typeface="Arial"/>
                <a:ea typeface="Arial"/>
                <a:cs typeface="Arial"/>
                <a:sym typeface="Arial"/>
              </a:rPr>
              <a:t> variable returned by the </a:t>
            </a:r>
            <a:r>
              <a:rPr lang="en" sz="1800">
                <a:solidFill>
                  <a:srgbClr val="000000"/>
                </a:solidFill>
                <a:highlight>
                  <a:srgbClr val="FAFAFA"/>
                </a:highlight>
                <a:latin typeface="Arial"/>
                <a:ea typeface="Arial"/>
                <a:cs typeface="Arial"/>
                <a:sym typeface="Arial"/>
              </a:rPr>
              <a:t>local_binary_patterns</a:t>
            </a:r>
            <a:r>
              <a:rPr lang="en" sz="1800">
                <a:solidFill>
                  <a:srgbClr val="000000"/>
                </a:solidFill>
                <a:highlight>
                  <a:srgbClr val="FFFFFF"/>
                </a:highlight>
                <a:latin typeface="Arial"/>
                <a:ea typeface="Arial"/>
                <a:cs typeface="Arial"/>
                <a:sym typeface="Arial"/>
              </a:rPr>
              <a:t>  is a 2D array with the same width and height as our input image.</a:t>
            </a:r>
            <a:endParaRPr sz="1800">
              <a:solidFill>
                <a:srgbClr val="000000"/>
              </a:solidFill>
              <a:highlight>
                <a:srgbClr val="FFFFFF"/>
              </a:highlight>
              <a:latin typeface="Arial"/>
              <a:ea typeface="Arial"/>
              <a:cs typeface="Arial"/>
              <a:sym typeface="Arial"/>
            </a:endParaRPr>
          </a:p>
          <a:p>
            <a:pPr indent="0" lvl="0" marL="0" rtl="0" algn="l">
              <a:lnSpc>
                <a:spcPct val="150000"/>
              </a:lnSpc>
              <a:spcBef>
                <a:spcPts val="1300"/>
              </a:spcBef>
              <a:spcAft>
                <a:spcPts val="0"/>
              </a:spcAft>
              <a:buNone/>
            </a:pPr>
            <a:r>
              <a:rPr lang="en" sz="1800">
                <a:solidFill>
                  <a:srgbClr val="000000"/>
                </a:solidFill>
                <a:highlight>
                  <a:srgbClr val="FFFFFF"/>
                </a:highlight>
                <a:latin typeface="Arial"/>
                <a:ea typeface="Arial"/>
                <a:cs typeface="Arial"/>
                <a:sym typeface="Arial"/>
              </a:rPr>
              <a:t>5) To construct the actual feature vector, we count the number of times each of the LBP prototypes appears and construct a histogram. We then take this histogram and normalize it such that it sums to 1.</a:t>
            </a:r>
            <a:endParaRPr sz="1800">
              <a:solidFill>
                <a:srgbClr val="000000"/>
              </a:solidFill>
              <a:highlight>
                <a:srgbClr val="FFFFFF"/>
              </a:highlight>
              <a:latin typeface="Arial"/>
              <a:ea typeface="Arial"/>
              <a:cs typeface="Arial"/>
              <a:sym typeface="Arial"/>
            </a:endParaRPr>
          </a:p>
          <a:p>
            <a:pPr indent="0" lvl="0" marL="0" rtl="0" algn="l">
              <a:lnSpc>
                <a:spcPct val="150000"/>
              </a:lnSpc>
              <a:spcBef>
                <a:spcPts val="1300"/>
              </a:spcBef>
              <a:spcAft>
                <a:spcPts val="1300"/>
              </a:spcAft>
              <a:buNone/>
            </a:pPr>
            <a:r>
              <a:rPr lang="en" sz="1800">
                <a:solidFill>
                  <a:srgbClr val="000000"/>
                </a:solidFill>
                <a:highlight>
                  <a:srgbClr val="FFFFFF"/>
                </a:highlight>
                <a:latin typeface="Arial"/>
                <a:ea typeface="Arial"/>
                <a:cs typeface="Arial"/>
                <a:sym typeface="Arial"/>
              </a:rPr>
              <a:t>6) We’ll initialize two lists:  </a:t>
            </a:r>
            <a:r>
              <a:rPr lang="en" sz="1800">
                <a:solidFill>
                  <a:srgbClr val="000000"/>
                </a:solidFill>
                <a:highlight>
                  <a:srgbClr val="FAFAFA"/>
                </a:highlight>
                <a:latin typeface="Arial"/>
                <a:ea typeface="Arial"/>
                <a:cs typeface="Arial"/>
                <a:sym typeface="Arial"/>
              </a:rPr>
              <a:t>data</a:t>
            </a:r>
            <a:r>
              <a:rPr lang="en" sz="1800">
                <a:solidFill>
                  <a:srgbClr val="000000"/>
                </a:solidFill>
                <a:highlight>
                  <a:srgbClr val="FFFFFF"/>
                </a:highlight>
                <a:latin typeface="Arial"/>
                <a:ea typeface="Arial"/>
                <a:cs typeface="Arial"/>
                <a:sym typeface="Arial"/>
              </a:rPr>
              <a:t> to store the feature vectors and </a:t>
            </a:r>
            <a:r>
              <a:rPr lang="en" sz="1800">
                <a:solidFill>
                  <a:srgbClr val="000000"/>
                </a:solidFill>
                <a:highlight>
                  <a:srgbClr val="FAFAFA"/>
                </a:highlight>
                <a:latin typeface="Arial"/>
                <a:ea typeface="Arial"/>
                <a:cs typeface="Arial"/>
                <a:sym typeface="Arial"/>
              </a:rPr>
              <a:t>labels</a:t>
            </a:r>
            <a:r>
              <a:rPr lang="en" sz="1800">
                <a:solidFill>
                  <a:srgbClr val="000000"/>
                </a:solidFill>
                <a:highlight>
                  <a:srgbClr val="FFFFFF"/>
                </a:highlight>
                <a:latin typeface="Arial"/>
                <a:ea typeface="Arial"/>
                <a:cs typeface="Arial"/>
                <a:sym typeface="Arial"/>
              </a:rPr>
              <a:t> to store the names of each texture.</a:t>
            </a:r>
            <a:endParaRPr sz="1800">
              <a:solidFill>
                <a:srgbClr val="000000"/>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